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5" r:id="rId4"/>
    <p:sldMasterId id="2147483702" r:id="rId5"/>
  </p:sldMasterIdLst>
  <p:notesMasterIdLst>
    <p:notesMasterId r:id="rId18"/>
  </p:notesMasterIdLst>
  <p:sldIdLst>
    <p:sldId id="292" r:id="rId6"/>
    <p:sldId id="1282" r:id="rId7"/>
    <p:sldId id="1290" r:id="rId8"/>
    <p:sldId id="1291" r:id="rId9"/>
    <p:sldId id="1292" r:id="rId10"/>
    <p:sldId id="1293" r:id="rId11"/>
    <p:sldId id="1294" r:id="rId12"/>
    <p:sldId id="1296" r:id="rId13"/>
    <p:sldId id="1297" r:id="rId14"/>
    <p:sldId id="1298" r:id="rId15"/>
    <p:sldId id="1295" r:id="rId16"/>
    <p:sldId id="1250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588" userDrawn="1">
          <p15:clr>
            <a:srgbClr val="A4A3A4"/>
          </p15:clr>
        </p15:guide>
        <p15:guide id="2" pos="144" userDrawn="1">
          <p15:clr>
            <a:srgbClr val="A4A3A4"/>
          </p15:clr>
        </p15:guide>
        <p15:guide id="3" orient="horz" pos="852" userDrawn="1">
          <p15:clr>
            <a:srgbClr val="A4A3A4"/>
          </p15:clr>
        </p15:guide>
      </p15:sldGuideLst>
    </p:ext>
    <p:ext uri="http://customooxmlschemas.google.com/">
      <go:slidesCustomData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xmlns="" r:id="rId220" roundtripDataSignature="AMtx7miWNY2LB4ETJwrL8F0N+EK9hEhqU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717D"/>
    <a:srgbClr val="223366"/>
    <a:srgbClr val="E8ECF8"/>
    <a:srgbClr val="C9D2ED"/>
    <a:srgbClr val="851910"/>
    <a:srgbClr val="0000FF"/>
    <a:srgbClr val="FFCD8C"/>
    <a:srgbClr val="9F5900"/>
    <a:srgbClr val="FF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7" d="100"/>
          <a:sy n="87" d="100"/>
        </p:scale>
        <p:origin x="680" y="60"/>
      </p:cViewPr>
      <p:guideLst>
        <p:guide orient="horz" pos="588"/>
        <p:guide pos="144"/>
        <p:guide orient="horz" pos="852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22" Type="http://schemas.openxmlformats.org/officeDocument/2006/relationships/viewProps" Target="view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" Type="http://schemas.openxmlformats.org/officeDocument/2006/relationships/customXml" Target="../customXml/item2.xml"/><Relationship Id="rId16" Type="http://schemas.openxmlformats.org/officeDocument/2006/relationships/slide" Target="slides/slide11.xml"/><Relationship Id="rId221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20" Type="http://customschemas.google.com/relationships/presentationmetadata" Target="metadata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10" Type="http://schemas.openxmlformats.org/officeDocument/2006/relationships/slide" Target="slides/slide5.xml"/><Relationship Id="rId224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3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●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○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98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Char char="■"/>
              <a:defRPr sz="11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308025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533400" y="763588"/>
            <a:ext cx="6704013" cy="37719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58750" indent="0">
              <a:buNone/>
            </a:pPr>
            <a:endParaRPr lang="en-US" b="1"/>
          </a:p>
        </p:txBody>
      </p:sp>
      <p:sp>
        <p:nvSpPr>
          <p:cNvPr id="4" name="Slide Number Placeholder 3"/>
          <p:cNvSpPr>
            <a:spLocks noGrp="1"/>
          </p:cNvSpPr>
          <p:nvPr>
            <p:ph type="sldNum"/>
          </p:nvPr>
        </p:nvSpPr>
        <p:spPr/>
        <p:txBody>
          <a:bodyPr/>
          <a:lstStyle/>
          <a:p>
            <a:pPr algn="r"/>
            <a:fld id="{023E65BA-FB28-47C4-A217-44F00343302E}" type="slidenum">
              <a:rPr lang="en-US" sz="1400" b="0" strike="noStrike" spc="-1">
                <a:latin typeface="Times New Roman"/>
              </a:rPr>
              <a:t>1</a:t>
            </a:fld>
            <a:endParaRPr lang="en-US" sz="14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3693624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218482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748123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b="1" spc="-5">
                <a:solidFill>
                  <a:srgbClr val="223366"/>
                </a:solidFill>
              </a:rPr>
              <a:t>Thank You !!</a:t>
            </a:r>
            <a:endParaRPr lang="en-US" sz="1100" b="1" spc="-5">
              <a:solidFill>
                <a:srgbClr val="22336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44203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endParaRPr lang="en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920727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8116871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1108913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458256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74532398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66712247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8802717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g5fab984687_2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indent="0">
              <a:buNone/>
            </a:pPr>
            <a:endParaRPr lang="en-US" b="1"/>
          </a:p>
        </p:txBody>
      </p:sp>
      <p:sp>
        <p:nvSpPr>
          <p:cNvPr id="59" name="Google Shape;59;g5fab984687_2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071342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234137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xmlns="" id="{7CF82D9E-CF8F-D821-0EF0-82F39D6875D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xmlns="" id="{C23170A1-58D7-78F7-D58A-811ADFF737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2A898F9-6042-211C-FE5E-E3195182B7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2397444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2F58AA64-E432-8D59-6526-E68F7AC80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C71D2085-944B-0B62-B557-11D0053DE10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1EB889BD-8520-EE29-14ED-24E88F0C13D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C9AA8EC-BC22-DD8C-CC7C-5CD2AD69637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D07ED4E8-E1B9-BC44-48DF-EA2B09D992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EA28F55D-018D-571C-11FF-8F79FAAA5F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70489964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E8F3725-BD84-E963-3DD7-9EDA570010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342900"/>
            <a:ext cx="2949575" cy="120015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xmlns="" id="{8A1B5E6C-B120-BDBD-A118-74E930F9532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3887788" y="741363"/>
            <a:ext cx="4629150" cy="36544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IN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xmlns="" id="{E80ED917-6757-883A-86C3-14AFBCE31FF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630238" y="1543050"/>
            <a:ext cx="2949575" cy="28590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6238C69D-33B2-26F1-3AFC-2A4C100F9EB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1720A899-749A-96A6-52E3-5513E02E15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7E5EE06A-6BB2-C7F9-0A30-ECA5F64912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8412781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3D4C180-BF96-096D-0F74-E23F93095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5AA78D2F-2EAD-1FA2-9475-C228A7E9B4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F6914C92-1C92-C326-AE2B-EE64852E687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C42D40DF-8956-65BF-5B16-FCF84638AC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8E2B801-4415-647B-D7B8-398663FE2B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02808785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xmlns="" id="{1C935E50-9753-5324-3CBE-2DB02823BAD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6543675" y="274638"/>
            <a:ext cx="1971675" cy="4357687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xmlns="" id="{8596334F-1BF5-5B8C-3F90-84BF75B51BC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628650" y="274638"/>
            <a:ext cx="5762625" cy="4357687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837E210-CB85-84DD-090A-44C7C1797C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FB46FBE5-BF73-7C52-C3DF-B06D7641E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754D43C-F065-8BD6-C622-543D4321EB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542617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378783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userDrawn="1">
  <p:cSld name="Title and body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marL="0" marR="0" lvl="0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7187755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8C6EBA23-5FDD-5D7E-F6FC-E4A6A7F5FDA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143000" y="841375"/>
            <a:ext cx="6858000" cy="17907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A81DBF0E-B651-D205-69BC-E38929484D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143000" y="2701925"/>
            <a:ext cx="6858000" cy="12414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3C5EAFE9-FEB4-90FA-7604-E71268E9BE4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90042C0C-D784-7894-6E7A-A3163E7BD2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597E244B-37C0-9DC6-22CD-EB660918FB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36722969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65357B7-1A74-AE21-4231-6A3BD6FFAA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F2C8CC2F-5827-22D5-D0CD-6AB9F4163E4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28650" y="1370013"/>
            <a:ext cx="788670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C15C6FD5-C3C6-194C-CBBF-F099298904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73574B56-D685-4165-F13B-086D869C7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6DA53AD0-652A-8B63-B4F8-E64E7976E3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1603788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9D8776-064D-C947-6F0A-07C1157DBB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3888" y="1282700"/>
            <a:ext cx="7886700" cy="2139950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DD97AF1F-1E9E-C1AB-35F2-7FCF85FEA10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23888" y="3441700"/>
            <a:ext cx="7886700" cy="11255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xmlns="" id="{870203F7-4A67-44F8-1EBE-73C704B5F33A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xmlns="" id="{522099F4-B0B6-A02C-D33D-42B8CF9C4F4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xmlns="" id="{2463AEAC-197E-65FD-B921-6662926A1B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39091723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EDDC773-098A-371D-576C-4D005AAD10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961678A3-157A-338B-1D0E-5DEA10A0959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62865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80F0D3D6-28A0-B7DB-AA55-7E1AB265D8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648200" y="1370013"/>
            <a:ext cx="3867150" cy="3262312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xmlns="" id="{58D759DB-2EFB-5AB8-F2C0-4594FD8EF79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xmlns="" id="{940AB47A-E9F3-E30E-4D25-BDB935FA99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xmlns="" id="{4DF4B1E9-6E84-BC5A-9F68-AC8BD08A64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16768168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CE11BC7-998D-6DF5-4AE4-39C9EA003C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0238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886AF4A-23F2-79CA-C667-8C4F35BF57D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30238" y="1260475"/>
            <a:ext cx="3868737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xmlns="" id="{4B17276D-1914-7EB5-3698-A01774DF17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0238" y="1879600"/>
            <a:ext cx="3868737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xmlns="" id="{6FACDF0B-5FBC-8A48-3967-A5A9B60BBE1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629150" y="1260475"/>
            <a:ext cx="3887788" cy="619125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xmlns="" id="{66AD8437-251D-CB33-46CE-F1B208C3DE0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629150" y="1879600"/>
            <a:ext cx="3887788" cy="276225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xmlns="" id="{A43DB15A-3C4B-088C-31D9-9D7FADA411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xmlns="" id="{A2FCD596-67EF-7A66-AED7-23CF46204A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xmlns="" id="{C4D5DBB6-49F0-7026-4382-9F1CC71BD4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264481937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FEE66A4-83CF-94A2-2F9D-EB0EA91EFF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28650" y="274638"/>
            <a:ext cx="7886700" cy="993775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xmlns="" id="{096E68E2-F84C-3629-3FE2-83DD00EACA5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757799B1-BD81-4C27-AC39-14752E0AA9C5}" type="datetimeFigureOut">
              <a:rPr lang="en-IN" smtClean="0"/>
              <a:t>22-05-2024</a:t>
            </a:fld>
            <a:endParaRPr lang="en-I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xmlns="" id="{F04CCCF5-8802-F0B8-E635-C4316F70ED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028950" y="4767263"/>
            <a:ext cx="3086100" cy="274637"/>
          </a:xfrm>
          <a:prstGeom prst="rect">
            <a:avLst/>
          </a:prstGeom>
        </p:spPr>
        <p:txBody>
          <a:bodyPr/>
          <a:lstStyle/>
          <a:p>
            <a:endParaRPr lang="en-I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xmlns="" id="{D93F6E91-77AB-EEFA-9CDE-D8D369E6A5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57950" y="4767263"/>
            <a:ext cx="2057400" cy="274637"/>
          </a:xfrm>
          <a:prstGeom prst="rect">
            <a:avLst/>
          </a:prstGeom>
        </p:spPr>
        <p:txBody>
          <a:bodyPr/>
          <a:lstStyle/>
          <a:p>
            <a:fld id="{46D0F184-99CC-4BD8-B5C7-8D3F468855F6}" type="slidenum">
              <a:rPr lang="en-IN" smtClean="0"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174299925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xmlns="" id="{B97B0C45-392E-206A-6503-A52CA087AB64}"/>
              </a:ext>
            </a:extLst>
          </p:cNvPr>
          <p:cNvSpPr/>
          <p:nvPr userDrawn="1"/>
        </p:nvSpPr>
        <p:spPr>
          <a:xfrm>
            <a:off x="0" y="122877"/>
            <a:ext cx="9144000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FF9D9AD1-C7C2-FFF1-54BA-8514D18B8369}"/>
              </a:ext>
            </a:extLst>
          </p:cNvPr>
          <p:cNvSpPr/>
          <p:nvPr userDrawn="1"/>
        </p:nvSpPr>
        <p:spPr>
          <a:xfrm>
            <a:off x="0" y="4935061"/>
            <a:ext cx="9144000" cy="208439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xmlns="" id="{9759FAC2-2004-4EAC-FA79-8395FA9E5834}"/>
              </a:ext>
            </a:extLst>
          </p:cNvPr>
          <p:cNvSpPr/>
          <p:nvPr userDrawn="1"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xmlns="" id="{CE849A3B-BCF0-B774-F89E-81965C71F93E}"/>
              </a:ext>
            </a:extLst>
          </p:cNvPr>
          <p:cNvPicPr preferRelativeResize="0"/>
          <p:nvPr userDrawn="1"/>
        </p:nvPicPr>
        <p:blipFill rotWithShape="1">
          <a:blip r:embed="rId5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8964A484-2963-FBA3-E733-1A64254407DC}"/>
              </a:ext>
            </a:extLst>
          </p:cNvPr>
          <p:cNvSpPr txBox="1"/>
          <p:nvPr userDrawn="1"/>
        </p:nvSpPr>
        <p:spPr>
          <a:xfrm>
            <a:off x="138743" y="189386"/>
            <a:ext cx="34535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lang="en-US" sz="1600">
                <a:solidFill>
                  <a:schemeClr val="bg1"/>
                </a:solidFill>
              </a:rPr>
              <a:t>Creating A Future-ready Workforce</a:t>
            </a: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87" r:id="rId1"/>
    <p:sldLayoutId id="2147483701" r:id="rId2"/>
    <p:sldLayoutId id="2147483714" r:id="rId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787261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  <p:sldLayoutId id="2147483711" r:id="rId9"/>
    <p:sldLayoutId id="2147483712" r:id="rId10"/>
    <p:sldLayoutId id="214748371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1620" userDrawn="1">
          <p15:clr>
            <a:srgbClr val="F26B43"/>
          </p15:clr>
        </p15:guide>
        <p15:guide id="2" pos="2880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xmlns="" id="{7670BE75-ABC6-B8F8-14C2-4329F082BA10}"/>
              </a:ext>
            </a:extLst>
          </p:cNvPr>
          <p:cNvSpPr/>
          <p:nvPr/>
        </p:nvSpPr>
        <p:spPr>
          <a:xfrm>
            <a:off x="5044697" y="5066794"/>
            <a:ext cx="4122549" cy="161945"/>
          </a:xfrm>
          <a:prstGeom prst="rect">
            <a:avLst/>
          </a:prstGeom>
          <a:solidFill>
            <a:srgbClr val="85191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xmlns="" id="{114A44FD-99EF-2386-CD7F-94CC9736D290}"/>
              </a:ext>
            </a:extLst>
          </p:cNvPr>
          <p:cNvSpPr/>
          <p:nvPr/>
        </p:nvSpPr>
        <p:spPr>
          <a:xfrm>
            <a:off x="6137328" y="122877"/>
            <a:ext cx="3006671" cy="467289"/>
          </a:xfrm>
          <a:prstGeom prst="rect">
            <a:avLst/>
          </a:prstGeom>
          <a:solidFill>
            <a:srgbClr val="223366"/>
          </a:solidFill>
          <a:ln>
            <a:solidFill>
              <a:srgbClr val="223366"/>
            </a:solidFill>
          </a:ln>
          <a:effectLst>
            <a:outerShdw blurRad="50800" dist="38100" dir="5400000" algn="ctr" rotWithShape="0">
              <a:schemeClr val="tx1">
                <a:alpha val="25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 descr="A person in a suit talking on a cell phone&#10;&#10;Description automatically generated">
            <a:extLst>
              <a:ext uri="{FF2B5EF4-FFF2-40B4-BE49-F238E27FC236}">
                <a16:creationId xmlns:a16="http://schemas.microsoft.com/office/drawing/2014/main" xmlns="" id="{5CFB3317-FBB6-E882-D2A0-9D6E7CF982D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2719950" y="-179790"/>
            <a:ext cx="9144000" cy="51435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B1520DAD-F8CC-E505-163A-1A40C1FCC226}"/>
              </a:ext>
            </a:extLst>
          </p:cNvPr>
          <p:cNvSpPr txBox="1"/>
          <p:nvPr/>
        </p:nvSpPr>
        <p:spPr>
          <a:xfrm>
            <a:off x="219934" y="983057"/>
            <a:ext cx="3965230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1">
                <a:solidFill>
                  <a:srgbClr val="161D23"/>
                </a:solidFill>
              </a:rPr>
              <a:t>NEXT GEN EMPLOYABILITY PROGRAM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C4CF228-26B3-09C5-44DF-CA8F345519C2}"/>
              </a:ext>
            </a:extLst>
          </p:cNvPr>
          <p:cNvSpPr/>
          <p:nvPr/>
        </p:nvSpPr>
        <p:spPr>
          <a:xfrm>
            <a:off x="338619" y="2452456"/>
            <a:ext cx="23461" cy="1124328"/>
          </a:xfrm>
          <a:prstGeom prst="rect">
            <a:avLst/>
          </a:prstGeom>
          <a:solidFill>
            <a:srgbClr val="851910"/>
          </a:solidFill>
          <a:ln>
            <a:solidFill>
              <a:srgbClr val="85191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7054292D-CF71-BD6B-6494-F0C14CB8262D}"/>
              </a:ext>
            </a:extLst>
          </p:cNvPr>
          <p:cNvSpPr txBox="1"/>
          <p:nvPr/>
        </p:nvSpPr>
        <p:spPr>
          <a:xfrm>
            <a:off x="389183" y="2453126"/>
            <a:ext cx="272790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>
                <a:solidFill>
                  <a:srgbClr val="161D23"/>
                </a:solidFill>
              </a:rPr>
              <a:t>CREATING A FUTURE-READY WORKFORCE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xmlns="" id="{3E916418-C932-83FF-F890-E41BEED5285B}"/>
              </a:ext>
            </a:extLst>
          </p:cNvPr>
          <p:cNvSpPr/>
          <p:nvPr/>
        </p:nvSpPr>
        <p:spPr>
          <a:xfrm>
            <a:off x="7283428" y="62784"/>
            <a:ext cx="1109472" cy="58465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2" name="Google Shape;110;p4" descr="A close up of a sign&#10;&#10;Description automatically generated">
            <a:extLst>
              <a:ext uri="{FF2B5EF4-FFF2-40B4-BE49-F238E27FC236}">
                <a16:creationId xmlns:a16="http://schemas.microsoft.com/office/drawing/2014/main" xmlns="" id="{69DAD0D2-2C07-BEEA-4C8D-0FC32AA5BDFD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7411959" y="234964"/>
            <a:ext cx="852410" cy="284955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xmlns="" id="{2909C0C7-360A-0B80-38D4-82EEF27C8CA1}"/>
              </a:ext>
            </a:extLst>
          </p:cNvPr>
          <p:cNvSpPr txBox="1"/>
          <p:nvPr/>
        </p:nvSpPr>
        <p:spPr>
          <a:xfrm>
            <a:off x="218705" y="3931116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>
                <a:solidFill>
                  <a:srgbClr val="161D23"/>
                </a:solidFill>
              </a:rPr>
              <a:t>Student Name :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xmlns="" id="{516863D8-C016-5DAB-A496-2E7822EE5CC8}"/>
              </a:ext>
            </a:extLst>
          </p:cNvPr>
          <p:cNvSpPr txBox="1"/>
          <p:nvPr/>
        </p:nvSpPr>
        <p:spPr>
          <a:xfrm>
            <a:off x="5466719" y="4371459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College Name :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xmlns="" id="{B0D7A7F1-88E8-0735-5FF0-08C11362F157}"/>
              </a:ext>
            </a:extLst>
          </p:cNvPr>
          <p:cNvSpPr txBox="1"/>
          <p:nvPr/>
        </p:nvSpPr>
        <p:spPr>
          <a:xfrm>
            <a:off x="207099" y="4143858"/>
            <a:ext cx="1644951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 smtClean="0">
                <a:solidFill>
                  <a:srgbClr val="161D23"/>
                </a:solidFill>
              </a:rPr>
              <a:t>Mansi </a:t>
            </a:r>
            <a:r>
              <a:rPr lang="en-US" sz="1200" dirty="0" err="1" smtClean="0">
                <a:solidFill>
                  <a:srgbClr val="161D23"/>
                </a:solidFill>
              </a:rPr>
              <a:t>Raut</a:t>
            </a:r>
            <a:endParaRPr lang="en-US" sz="1200" dirty="0">
              <a:solidFill>
                <a:srgbClr val="161D23"/>
              </a:solidFill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xmlns="" id="{1B3A60C8-4356-D37F-0DDF-A39B87F184C1}"/>
              </a:ext>
            </a:extLst>
          </p:cNvPr>
          <p:cNvSpPr txBox="1"/>
          <p:nvPr/>
        </p:nvSpPr>
        <p:spPr>
          <a:xfrm>
            <a:off x="207099" y="4385442"/>
            <a:ext cx="1338878" cy="27699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b="1" dirty="0">
                <a:solidFill>
                  <a:srgbClr val="161D23"/>
                </a:solidFill>
              </a:rPr>
              <a:t>Student ID :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xmlns="" id="{D52A72D2-9BA5-CD7D-B4C1-CFD904CD627D}"/>
              </a:ext>
            </a:extLst>
          </p:cNvPr>
          <p:cNvSpPr txBox="1"/>
          <p:nvPr/>
        </p:nvSpPr>
        <p:spPr>
          <a:xfrm>
            <a:off x="207099" y="4558428"/>
            <a:ext cx="2490342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 dirty="0">
                <a:solidFill>
                  <a:schemeClr val="tx2"/>
                </a:solidFill>
                <a:latin typeface="Arial" panose="020B0604020202020204" pitchFamily="34" charset="0"/>
              </a:rPr>
              <a:t>STU65e1b3a42dd5a1709290404</a:t>
            </a:r>
            <a:endParaRPr lang="en-US" sz="1600" dirty="0">
              <a:solidFill>
                <a:schemeClr val="tx2"/>
              </a:solidFill>
            </a:endParaRPr>
          </a:p>
          <a:p>
            <a:r>
              <a:rPr lang="en-IN" sz="1200" b="0" i="0" dirty="0" smtClean="0">
                <a:solidFill>
                  <a:srgbClr val="333333"/>
                </a:solidFill>
                <a:effectLst/>
                <a:highlight>
                  <a:srgbClr val="FFFFFF"/>
                </a:highlight>
                <a:latin typeface="Helvetica Neue"/>
              </a:rPr>
              <a:t> </a:t>
            </a:r>
            <a:endParaRPr lang="en-US" sz="1200" dirty="0">
              <a:solidFill>
                <a:srgbClr val="161D23"/>
              </a:solidFill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xmlns="" id="{84E78094-5E7B-659F-FF09-871190F3DD5A}"/>
              </a:ext>
            </a:extLst>
          </p:cNvPr>
          <p:cNvSpPr txBox="1"/>
          <p:nvPr/>
        </p:nvSpPr>
        <p:spPr>
          <a:xfrm>
            <a:off x="5466719" y="4634972"/>
            <a:ext cx="3006671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en-US" sz="1200">
                <a:solidFill>
                  <a:srgbClr val="161D23"/>
                </a:solidFill>
              </a:rPr>
              <a:t>Trinity </a:t>
            </a:r>
            <a:r>
              <a:rPr lang="en-US" sz="1200" dirty="0">
                <a:solidFill>
                  <a:srgbClr val="161D23"/>
                </a:solidFill>
              </a:rPr>
              <a:t>College of Engineering And </a:t>
            </a:r>
            <a:r>
              <a:rPr lang="en-US" sz="1200" dirty="0" err="1">
                <a:solidFill>
                  <a:srgbClr val="161D23"/>
                </a:solidFill>
              </a:rPr>
              <a:t>Research,Pune</a:t>
            </a:r>
            <a:endParaRPr lang="en-US" sz="1200" dirty="0">
              <a:solidFill>
                <a:srgbClr val="161D23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9D92B2FF-8614-61F9-FFA7-45E78700C2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Modelling &amp; Result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3B7F6AB1-00E0-C56D-4BC6-78BBB15ACC7E}"/>
              </a:ext>
            </a:extLst>
          </p:cNvPr>
          <p:cNvSpPr/>
          <p:nvPr/>
        </p:nvSpPr>
        <p:spPr>
          <a:xfrm>
            <a:off x="1456841" y="1167779"/>
            <a:ext cx="6548034" cy="3483567"/>
          </a:xfrm>
          <a:prstGeom prst="rect">
            <a:avLst/>
          </a:prstGeom>
          <a:noFill/>
          <a:ln w="12700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IN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E9A37A87-20B6-2484-F969-D600C23A2D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9172" y="1167779"/>
            <a:ext cx="4005333" cy="309879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D8A62B3D-FA75-CB92-5BA0-95A8CEE380CC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4757" t="7398" r="16676"/>
          <a:stretch/>
        </p:blipFill>
        <p:spPr>
          <a:xfrm>
            <a:off x="4572000" y="1167778"/>
            <a:ext cx="3695700" cy="3098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885602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2C0F50E-3048-BEA6-6962-A48C023C0388}"/>
              </a:ext>
            </a:extLst>
          </p:cNvPr>
          <p:cNvSpPr txBox="1"/>
          <p:nvPr/>
        </p:nvSpPr>
        <p:spPr>
          <a:xfrm>
            <a:off x="194733" y="15091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Conclusion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xmlns="" id="{EC8B546F-F91E-160B-DC7F-688AFB5A50EA}"/>
              </a:ext>
            </a:extLst>
          </p:cNvPr>
          <p:cNvSpPr txBox="1"/>
          <p:nvPr/>
        </p:nvSpPr>
        <p:spPr>
          <a:xfrm>
            <a:off x="126997" y="2140363"/>
            <a:ext cx="444500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dirty="0">
                <a:latin typeface="+mn-lt"/>
              </a:rPr>
              <a:t> </a:t>
            </a:r>
            <a:r>
              <a:rPr lang="en-US" sz="1600" dirty="0">
                <a:latin typeface="+mn-lt"/>
              </a:rPr>
              <a:t>Aim to provide a comprehensive solution for online car rental, ensuring a seamless experience for users and administrators through intuitive design, robust features, and secure functionality.</a:t>
            </a:r>
          </a:p>
        </p:txBody>
      </p:sp>
      <p:pic>
        <p:nvPicPr>
          <p:cNvPr id="2" name="Picture 1" descr="A pen and papers with check marks&#10;&#10;Description automatically generated">
            <a:extLst>
              <a:ext uri="{FF2B5EF4-FFF2-40B4-BE49-F238E27FC236}">
                <a16:creationId xmlns:a16="http://schemas.microsoft.com/office/drawing/2014/main" xmlns="" id="{911873D4-6E45-41A1-3B3A-557C66561EE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17" r="7" b="14"/>
          <a:stretch/>
        </p:blipFill>
        <p:spPr>
          <a:xfrm>
            <a:off x="4798082" y="1398625"/>
            <a:ext cx="4104015" cy="2893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32128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close-up of a thank you card&#10;&#10;Description automatically generated">
            <a:extLst>
              <a:ext uri="{FF2B5EF4-FFF2-40B4-BE49-F238E27FC236}">
                <a16:creationId xmlns:a16="http://schemas.microsoft.com/office/drawing/2014/main" xmlns="" id="{A93903B1-E7A1-B168-DEC2-0635A4163F5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9710" t="21904" r="9339"/>
          <a:stretch/>
        </p:blipFill>
        <p:spPr>
          <a:xfrm>
            <a:off x="575375" y="402956"/>
            <a:ext cx="7993251" cy="4337588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xmlns="" id="{CEE0173B-95AD-2DE9-9875-1230DDB2626C}"/>
              </a:ext>
            </a:extLst>
          </p:cNvPr>
          <p:cNvGrpSpPr/>
          <p:nvPr/>
        </p:nvGrpSpPr>
        <p:grpSpPr>
          <a:xfrm>
            <a:off x="3471621" y="3184902"/>
            <a:ext cx="2200759" cy="813661"/>
            <a:chOff x="3246895" y="3184902"/>
            <a:chExt cx="2200759" cy="813661"/>
          </a:xfrm>
        </p:grpSpPr>
        <p:sp>
          <p:nvSpPr>
            <p:cNvPr id="7" name="Rectangle: Rounded Corners 6">
              <a:extLst>
                <a:ext uri="{FF2B5EF4-FFF2-40B4-BE49-F238E27FC236}">
                  <a16:creationId xmlns:a16="http://schemas.microsoft.com/office/drawing/2014/main" xmlns="" id="{7DB8DC4F-8F3C-8864-0B3A-2CEA4109D402}"/>
                </a:ext>
              </a:extLst>
            </p:cNvPr>
            <p:cNvSpPr/>
            <p:nvPr/>
          </p:nvSpPr>
          <p:spPr>
            <a:xfrm>
              <a:off x="3246895" y="3184902"/>
              <a:ext cx="2200759" cy="813661"/>
            </a:xfrm>
            <a:prstGeom prst="roundRect">
              <a:avLst>
                <a:gd name="adj" fmla="val 12730"/>
              </a:avLst>
            </a:prstGeom>
            <a:solidFill>
              <a:schemeClr val="bg1">
                <a:alpha val="44000"/>
              </a:schemeClr>
            </a:solidFill>
            <a:ln>
              <a:solidFill>
                <a:schemeClr val="tx2">
                  <a:lumMod val="25000"/>
                  <a:lumOff val="75000"/>
                </a:schemeClr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pic>
          <p:nvPicPr>
            <p:cNvPr id="6" name="Picture 5" descr="A close up of a logo&#10;&#10;Description automatically generated">
              <a:extLst>
                <a:ext uri="{FF2B5EF4-FFF2-40B4-BE49-F238E27FC236}">
                  <a16:creationId xmlns:a16="http://schemas.microsoft.com/office/drawing/2014/main" xmlns="" id="{D1CBC941-B5EE-0296-38A5-2CB11104E0D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3551416" y="3332885"/>
              <a:ext cx="1591717" cy="51769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54436512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>
            <a:extLst>
              <a:ext uri="{FF2B5EF4-FFF2-40B4-BE49-F238E27FC236}">
                <a16:creationId xmlns:a16="http://schemas.microsoft.com/office/drawing/2014/main" xmlns="" id="{80D2C29E-66A5-D13B-1825-539B2100EB68}"/>
              </a:ext>
            </a:extLst>
          </p:cNvPr>
          <p:cNvGrpSpPr/>
          <p:nvPr/>
        </p:nvGrpSpPr>
        <p:grpSpPr>
          <a:xfrm>
            <a:off x="743919" y="1340601"/>
            <a:ext cx="7656162" cy="3161654"/>
            <a:chOff x="922150" y="1325103"/>
            <a:chExt cx="7656162" cy="3161654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xmlns="" id="{FDDCC566-B000-7B3E-F778-C19DE993DFF5}"/>
                </a:ext>
              </a:extLst>
            </p:cNvPr>
            <p:cNvSpPr/>
            <p:nvPr/>
          </p:nvSpPr>
          <p:spPr>
            <a:xfrm>
              <a:off x="1376643" y="1571218"/>
              <a:ext cx="7201669" cy="2623250"/>
            </a:xfrm>
            <a:prstGeom prst="rect">
              <a:avLst/>
            </a:prstGeom>
            <a:solidFill>
              <a:srgbClr val="E8ECF8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xmlns="" id="{1640C382-94E9-1DDA-BE8A-521BEB626F59}"/>
                </a:ext>
              </a:extLst>
            </p:cNvPr>
            <p:cNvSpPr/>
            <p:nvPr/>
          </p:nvSpPr>
          <p:spPr>
            <a:xfrm>
              <a:off x="922150" y="1325103"/>
              <a:ext cx="697424" cy="3161654"/>
            </a:xfrm>
            <a:prstGeom prst="rect">
              <a:avLst/>
            </a:prstGeom>
            <a:solidFill>
              <a:srgbClr val="223366"/>
            </a:solidFill>
            <a:ln>
              <a:solidFill>
                <a:srgbClr val="223366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/>
            </a:p>
          </p:txBody>
        </p:sp>
        <p:sp>
          <p:nvSpPr>
            <p:cNvPr id="6" name="TextBox 5">
              <a:extLst>
                <a:ext uri="{FF2B5EF4-FFF2-40B4-BE49-F238E27FC236}">
                  <a16:creationId xmlns:a16="http://schemas.microsoft.com/office/drawing/2014/main" xmlns="" id="{B8B2F1D2-B3CD-47D4-C97B-3CE2F64AFC82}"/>
                </a:ext>
              </a:extLst>
            </p:cNvPr>
            <p:cNvSpPr txBox="1"/>
            <p:nvPr/>
          </p:nvSpPr>
          <p:spPr>
            <a:xfrm>
              <a:off x="2859380" y="1823109"/>
              <a:ext cx="4409149" cy="307777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spcBef>
                  <a:spcPct val="0"/>
                </a:spcBef>
              </a:pPr>
              <a:r>
                <a:rPr lang="en-US" sz="2000" b="1" dirty="0">
                  <a:solidFill>
                    <a:srgbClr val="223366"/>
                  </a:solidFill>
                  <a:latin typeface="Arial"/>
                  <a:cs typeface="Arial"/>
                </a:rPr>
                <a:t>CAPSTONE PROJECT SHOWCASE</a:t>
              </a:r>
            </a:p>
          </p:txBody>
        </p:sp>
        <p:sp>
          <p:nvSpPr>
            <p:cNvPr id="9" name="TextBox 7">
              <a:extLst>
                <a:ext uri="{FF2B5EF4-FFF2-40B4-BE49-F238E27FC236}">
                  <a16:creationId xmlns:a16="http://schemas.microsoft.com/office/drawing/2014/main" xmlns="" id="{9AF297CE-9F11-2600-2058-A27EC2B5D9D4}"/>
                </a:ext>
              </a:extLst>
            </p:cNvPr>
            <p:cNvSpPr txBox="1"/>
            <p:nvPr/>
          </p:nvSpPr>
          <p:spPr>
            <a:xfrm>
              <a:off x="1899598" y="3431892"/>
              <a:ext cx="6328712" cy="5123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Abstract | Problem Statement | Project Overview |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 Proposed 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Solution 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| 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Poppins"/>
                </a:rPr>
                <a:t>Technology Used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</a:rPr>
                <a:t> | Modelling &amp; Results </a:t>
              </a:r>
              <a:r>
                <a:rPr lang="en-US" sz="1600">
                  <a:solidFill>
                    <a:schemeClr val="accent2">
                      <a:lumMod val="75000"/>
                    </a:schemeClr>
                  </a:solidFill>
                  <a:latin typeface="+mj-lt"/>
                  <a:ea typeface="+mn-lt"/>
                  <a:cs typeface="+mn-lt"/>
                </a:rPr>
                <a:t>| Conclusion | Q&amp;A</a:t>
              </a:r>
              <a:endParaRPr lang="en-US" sz="1600">
                <a:solidFill>
                  <a:schemeClr val="accent2">
                    <a:lumMod val="75000"/>
                  </a:schemeClr>
                </a:solidFill>
                <a:latin typeface="+mj-lt"/>
                <a:cs typeface="Poppins"/>
              </a:endParaRPr>
            </a:p>
          </p:txBody>
        </p:sp>
        <p:sp>
          <p:nvSpPr>
            <p:cNvPr id="8" name="TextBox 10">
              <a:extLst>
                <a:ext uri="{FF2B5EF4-FFF2-40B4-BE49-F238E27FC236}">
                  <a16:creationId xmlns:a16="http://schemas.microsoft.com/office/drawing/2014/main" xmlns="" id="{D4240D32-9BCC-D793-EF34-3F436C714765}"/>
                </a:ext>
              </a:extLst>
            </p:cNvPr>
            <p:cNvSpPr txBox="1"/>
            <p:nvPr/>
          </p:nvSpPr>
          <p:spPr>
            <a:xfrm>
              <a:off x="2402240" y="2534555"/>
              <a:ext cx="5323429" cy="495520"/>
            </a:xfrm>
            <a:prstGeom prst="rect">
              <a:avLst/>
            </a:prstGeom>
          </p:spPr>
          <p:txBody>
            <a:bodyPr wrap="square" lIns="0" tIns="0" rIns="0" bIns="0" rtlCol="0" anchor="t">
              <a:spAutoFit/>
            </a:bodyPr>
            <a:lstStyle>
              <a:defPPr>
                <a:defRPr lang="en-US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 dirty="0">
                  <a:latin typeface="+mj-lt"/>
                </a:rPr>
                <a:t>Project Title</a:t>
              </a:r>
            </a:p>
            <a:p>
              <a:pPr algn="ctr">
                <a:lnSpc>
                  <a:spcPts val="1996"/>
                </a:lnSpc>
                <a:spcBef>
                  <a:spcPct val="0"/>
                </a:spcBef>
              </a:pPr>
              <a:r>
                <a:rPr lang="en-US" sz="1600" b="1" dirty="0">
                  <a:latin typeface="+mj-lt"/>
                </a:rPr>
                <a:t>Car Rental Application Using Django Framework </a:t>
              </a:r>
              <a:endParaRPr lang="en-US" sz="1600" b="1" dirty="0">
                <a:latin typeface="+mj-lt"/>
                <a:cs typeface="Poppi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32110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4E3A995-569D-073F-9467-C96E076827FA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Abstract</a:t>
            </a:r>
            <a:endParaRPr lang="en-IN" sz="1600">
              <a:solidFill>
                <a:srgbClr val="213163"/>
              </a:solidFill>
            </a:endParaRP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xmlns="" id="{A726C2F8-3E16-2C0C-B71C-BDFE7C703F1C}"/>
              </a:ext>
            </a:extLst>
          </p:cNvPr>
          <p:cNvGrpSpPr/>
          <p:nvPr/>
        </p:nvGrpSpPr>
        <p:grpSpPr>
          <a:xfrm>
            <a:off x="735884" y="1338243"/>
            <a:ext cx="7719937" cy="3323608"/>
            <a:chOff x="712031" y="1234880"/>
            <a:chExt cx="7719937" cy="3323608"/>
          </a:xfrm>
        </p:grpSpPr>
        <p:grpSp>
          <p:nvGrpSpPr>
            <p:cNvPr id="28" name="Group 27">
              <a:extLst>
                <a:ext uri="{FF2B5EF4-FFF2-40B4-BE49-F238E27FC236}">
                  <a16:creationId xmlns:a16="http://schemas.microsoft.com/office/drawing/2014/main" xmlns="" id="{465A22E0-5D6D-1B1A-F09A-169A2C2E55D1}"/>
                </a:ext>
              </a:extLst>
            </p:cNvPr>
            <p:cNvGrpSpPr/>
            <p:nvPr/>
          </p:nvGrpSpPr>
          <p:grpSpPr>
            <a:xfrm>
              <a:off x="712031" y="1234880"/>
              <a:ext cx="7719937" cy="643467"/>
              <a:chOff x="712031" y="1234880"/>
              <a:chExt cx="7719937" cy="643467"/>
            </a:xfrm>
          </p:grpSpPr>
          <p:sp>
            <p:nvSpPr>
              <p:cNvPr id="4" name="Rectangle 3">
                <a:extLst>
                  <a:ext uri="{FF2B5EF4-FFF2-40B4-BE49-F238E27FC236}">
                    <a16:creationId xmlns:a16="http://schemas.microsoft.com/office/drawing/2014/main" xmlns="" id="{5992A4C9-DAB8-80D3-B09E-07655DAEBB65}"/>
                  </a:ext>
                </a:extLst>
              </p:cNvPr>
              <p:cNvSpPr/>
              <p:nvPr/>
            </p:nvSpPr>
            <p:spPr>
              <a:xfrm>
                <a:off x="1372430" y="1234880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sz="1400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User Authentication and Management.</a:t>
                </a:r>
              </a:p>
            </p:txBody>
          </p:sp>
          <p:sp>
            <p:nvSpPr>
              <p:cNvPr id="5" name="Rectangle: Rounded Corners 4">
                <a:extLst>
                  <a:ext uri="{FF2B5EF4-FFF2-40B4-BE49-F238E27FC236}">
                    <a16:creationId xmlns:a16="http://schemas.microsoft.com/office/drawing/2014/main" xmlns="" id="{37A0F124-FCC7-043A-F32C-33314AB146BD}"/>
                  </a:ext>
                </a:extLst>
              </p:cNvPr>
              <p:cNvSpPr/>
              <p:nvPr/>
            </p:nvSpPr>
            <p:spPr>
              <a:xfrm>
                <a:off x="712031" y="1234880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1</a:t>
                </a:r>
              </a:p>
            </p:txBody>
          </p:sp>
        </p:grpSp>
        <p:grpSp>
          <p:nvGrpSpPr>
            <p:cNvPr id="27" name="Group 26">
              <a:extLst>
                <a:ext uri="{FF2B5EF4-FFF2-40B4-BE49-F238E27FC236}">
                  <a16:creationId xmlns:a16="http://schemas.microsoft.com/office/drawing/2014/main" xmlns="" id="{437AEA5F-38C7-2EAC-B55A-A52C642C7997}"/>
                </a:ext>
              </a:extLst>
            </p:cNvPr>
            <p:cNvGrpSpPr/>
            <p:nvPr/>
          </p:nvGrpSpPr>
          <p:grpSpPr>
            <a:xfrm>
              <a:off x="712031" y="2128260"/>
              <a:ext cx="7719937" cy="643467"/>
              <a:chOff x="712031" y="1974905"/>
              <a:chExt cx="7719937" cy="643467"/>
            </a:xfrm>
          </p:grpSpPr>
          <p:sp>
            <p:nvSpPr>
              <p:cNvPr id="17" name="Rectangle 16">
                <a:extLst>
                  <a:ext uri="{FF2B5EF4-FFF2-40B4-BE49-F238E27FC236}">
                    <a16:creationId xmlns:a16="http://schemas.microsoft.com/office/drawing/2014/main" xmlns="" id="{F0874972-970E-AB20-28FF-DE51D45409C5}"/>
                  </a:ext>
                </a:extLst>
              </p:cNvPr>
              <p:cNvSpPr/>
              <p:nvPr/>
            </p:nvSpPr>
            <p:spPr>
              <a:xfrm>
                <a:off x="1372430" y="1974905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sz="1400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Car Inventory Management.</a:t>
                </a:r>
              </a:p>
            </p:txBody>
          </p:sp>
          <p:sp>
            <p:nvSpPr>
              <p:cNvPr id="18" name="Rectangle: Rounded Corners 17">
                <a:extLst>
                  <a:ext uri="{FF2B5EF4-FFF2-40B4-BE49-F238E27FC236}">
                    <a16:creationId xmlns:a16="http://schemas.microsoft.com/office/drawing/2014/main" xmlns="" id="{A7560D0E-33BB-8564-4F1A-5B42E2343E74}"/>
                  </a:ext>
                </a:extLst>
              </p:cNvPr>
              <p:cNvSpPr/>
              <p:nvPr/>
            </p:nvSpPr>
            <p:spPr>
              <a:xfrm>
                <a:off x="712031" y="1974905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2</a:t>
                </a:r>
              </a:p>
            </p:txBody>
          </p:sp>
        </p:grpSp>
        <p:grpSp>
          <p:nvGrpSpPr>
            <p:cNvPr id="26" name="Group 25">
              <a:extLst>
                <a:ext uri="{FF2B5EF4-FFF2-40B4-BE49-F238E27FC236}">
                  <a16:creationId xmlns:a16="http://schemas.microsoft.com/office/drawing/2014/main" xmlns="" id="{86049283-7CB4-2083-CE02-53D7ACA583B3}"/>
                </a:ext>
              </a:extLst>
            </p:cNvPr>
            <p:cNvGrpSpPr/>
            <p:nvPr/>
          </p:nvGrpSpPr>
          <p:grpSpPr>
            <a:xfrm>
              <a:off x="712031" y="3021640"/>
              <a:ext cx="7719937" cy="643467"/>
              <a:chOff x="712031" y="2737676"/>
              <a:chExt cx="7719937" cy="643467"/>
            </a:xfrm>
          </p:grpSpPr>
          <p:sp>
            <p:nvSpPr>
              <p:cNvPr id="20" name="Rectangle 19">
                <a:extLst>
                  <a:ext uri="{FF2B5EF4-FFF2-40B4-BE49-F238E27FC236}">
                    <a16:creationId xmlns:a16="http://schemas.microsoft.com/office/drawing/2014/main" xmlns="" id="{789435FA-EFC7-1B3A-6F80-B45135BCF4A8}"/>
                  </a:ext>
                </a:extLst>
              </p:cNvPr>
              <p:cNvSpPr/>
              <p:nvPr/>
            </p:nvSpPr>
            <p:spPr>
              <a:xfrm>
                <a:off x="1372430" y="2737676"/>
                <a:ext cx="7059538" cy="643466"/>
              </a:xfrm>
              <a:prstGeom prst="rect">
                <a:avLst/>
              </a:prstGeom>
              <a:solidFill>
                <a:schemeClr val="accent5">
                  <a:lumMod val="20000"/>
                  <a:lumOff val="80000"/>
                </a:schemeClr>
              </a:solidFill>
              <a:ln w="12700">
                <a:solidFill>
                  <a:schemeClr val="accent5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sz="1400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Admin Panel for controlling and monitoring.</a:t>
                </a:r>
              </a:p>
            </p:txBody>
          </p:sp>
          <p:sp>
            <p:nvSpPr>
              <p:cNvPr id="21" name="Rectangle: Rounded Corners 20">
                <a:extLst>
                  <a:ext uri="{FF2B5EF4-FFF2-40B4-BE49-F238E27FC236}">
                    <a16:creationId xmlns:a16="http://schemas.microsoft.com/office/drawing/2014/main" xmlns="" id="{9A3D3CC1-3E19-CE2E-3B8B-3365B8B567CE}"/>
                  </a:ext>
                </a:extLst>
              </p:cNvPr>
              <p:cNvSpPr/>
              <p:nvPr/>
            </p:nvSpPr>
            <p:spPr>
              <a:xfrm>
                <a:off x="712031" y="2737676"/>
                <a:ext cx="677333" cy="643467"/>
              </a:xfrm>
              <a:prstGeom prst="roundRect">
                <a:avLst/>
              </a:prstGeom>
              <a:solidFill>
                <a:schemeClr val="accent5">
                  <a:lumMod val="75000"/>
                </a:schemeClr>
              </a:solidFill>
              <a:ln w="12700">
                <a:solidFill>
                  <a:srgbClr val="00717D"/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3</a:t>
                </a:r>
              </a:p>
            </p:txBody>
          </p:sp>
        </p:grpSp>
        <p:grpSp>
          <p:nvGrpSpPr>
            <p:cNvPr id="25" name="Group 24">
              <a:extLst>
                <a:ext uri="{FF2B5EF4-FFF2-40B4-BE49-F238E27FC236}">
                  <a16:creationId xmlns:a16="http://schemas.microsoft.com/office/drawing/2014/main" xmlns="" id="{C1242A9F-48C4-1D0E-E275-B12238388CD4}"/>
                </a:ext>
              </a:extLst>
            </p:cNvPr>
            <p:cNvGrpSpPr/>
            <p:nvPr/>
          </p:nvGrpSpPr>
          <p:grpSpPr>
            <a:xfrm>
              <a:off x="712031" y="3915021"/>
              <a:ext cx="7719937" cy="643467"/>
              <a:chOff x="712031" y="3477701"/>
              <a:chExt cx="7719937" cy="643467"/>
            </a:xfrm>
          </p:grpSpPr>
          <p:sp>
            <p:nvSpPr>
              <p:cNvPr id="23" name="Rectangle 22">
                <a:extLst>
                  <a:ext uri="{FF2B5EF4-FFF2-40B4-BE49-F238E27FC236}">
                    <a16:creationId xmlns:a16="http://schemas.microsoft.com/office/drawing/2014/main" xmlns="" id="{90E1A962-5B8D-A408-D117-8F43055D9FCC}"/>
                  </a:ext>
                </a:extLst>
              </p:cNvPr>
              <p:cNvSpPr/>
              <p:nvPr/>
            </p:nvSpPr>
            <p:spPr>
              <a:xfrm>
                <a:off x="1372430" y="3477701"/>
                <a:ext cx="7059538" cy="643466"/>
              </a:xfrm>
              <a:prstGeom prst="rect">
                <a:avLst/>
              </a:prstGeom>
              <a:solidFill>
                <a:schemeClr val="bg2">
                  <a:lumMod val="20000"/>
                  <a:lumOff val="80000"/>
                </a:schemeClr>
              </a:solidFill>
              <a:ln w="12700">
                <a:solidFill>
                  <a:schemeClr val="bg2">
                    <a:lumMod val="60000"/>
                    <a:lumOff val="40000"/>
                  </a:schemeClr>
                </a:solidFill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marL="91440"/>
                <a:r>
                  <a:rPr lang="en-US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Booking and Reservation System.</a:t>
                </a:r>
                <a:endParaRPr lang="en-US" sz="1400" dirty="0">
                  <a:solidFill>
                    <a:schemeClr val="tx1"/>
                  </a:solidFill>
                  <a:latin typeface="+mj-lt"/>
                  <a:cs typeface="Times New Roman" panose="02020603050405020304" pitchFamily="18" charset="0"/>
                </a:endParaRPr>
              </a:p>
            </p:txBody>
          </p:sp>
          <p:sp>
            <p:nvSpPr>
              <p:cNvPr id="24" name="Rectangle: Rounded Corners 23">
                <a:extLst>
                  <a:ext uri="{FF2B5EF4-FFF2-40B4-BE49-F238E27FC236}">
                    <a16:creationId xmlns:a16="http://schemas.microsoft.com/office/drawing/2014/main" xmlns="" id="{0A3666D9-36DA-372B-D0E2-7F7A22FBF3A6}"/>
                  </a:ext>
                </a:extLst>
              </p:cNvPr>
              <p:cNvSpPr/>
              <p:nvPr/>
            </p:nvSpPr>
            <p:spPr>
              <a:xfrm>
                <a:off x="712031" y="3477701"/>
                <a:ext cx="677333" cy="643467"/>
              </a:xfrm>
              <a:prstGeom prst="roundRect">
                <a:avLst/>
              </a:prstGeom>
              <a:solidFill>
                <a:schemeClr val="bg2">
                  <a:lumMod val="75000"/>
                </a:schemeClr>
              </a:solidFill>
              <a:ln w="12700">
                <a:noFill/>
              </a:ln>
            </p:spPr>
            <p:style>
              <a:lnRef idx="2">
                <a:schemeClr val="accent1">
                  <a:shade val="15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</a:defPPr>
                <a:lvl1pPr marR="0" lvl="0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1pPr>
                <a:lvl2pPr marR="0" lvl="1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2pPr>
                <a:lvl3pPr marR="0" lvl="2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3pPr>
                <a:lvl4pPr marR="0" lvl="3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4pPr>
                <a:lvl5pPr marR="0" lvl="4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5pPr>
                <a:lvl6pPr marR="0" lvl="5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6pPr>
                <a:lvl7pPr marR="0" lvl="6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7pPr>
                <a:lvl8pPr marR="0" lvl="7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8pPr>
                <a:lvl9pPr marR="0" lvl="8" algn="l" rtl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Font typeface="Arial"/>
                  <a:defRPr sz="1400" b="0" i="0" u="none" strike="noStrike" cap="none">
                    <a:solidFill>
                      <a:schemeClr val="lt1"/>
                    </a:solidFill>
                    <a:latin typeface="+mn-lt"/>
                    <a:ea typeface="+mn-ea"/>
                    <a:cs typeface="+mn-cs"/>
                    <a:sym typeface="Arial"/>
                  </a:defRPr>
                </a:lvl9pPr>
              </a:lstStyle>
              <a:p>
                <a:pPr algn="ctr"/>
                <a:r>
                  <a:rPr lang="en-US"/>
                  <a:t>4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0855227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091B843F-6928-3290-2287-5FA1F531B685}"/>
              </a:ext>
            </a:extLst>
          </p:cNvPr>
          <p:cNvSpPr txBox="1"/>
          <p:nvPr/>
        </p:nvSpPr>
        <p:spPr>
          <a:xfrm>
            <a:off x="143933" y="1617557"/>
            <a:ext cx="5058525" cy="20210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Optimizing Fleet Utilization: </a:t>
            </a:r>
            <a:r>
              <a:rPr lang="en-US" dirty="0">
                <a:latin typeface="+mn-lt"/>
              </a:rPr>
              <a:t>Develop a solution to optimize the utilization of the car rental fleet by efficiently managing the allocation of vehicles to meet customer demand while minimizing idle time.</a:t>
            </a: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173736" indent="-173736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Enhancing User Experience and Accessibility: </a:t>
            </a:r>
            <a:r>
              <a:rPr lang="en-US" dirty="0">
                <a:latin typeface="+mn-lt"/>
              </a:rPr>
              <a:t>Create features to enhance the user experience and accessibility of the car rental platform</a:t>
            </a:r>
            <a:endParaRPr lang="en-IN" dirty="0">
              <a:latin typeface="+mn-lt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87AFAD5-578C-DC2D-F127-90FF4287354D}"/>
              </a:ext>
            </a:extLst>
          </p:cNvPr>
          <p:cNvSpPr txBox="1"/>
          <p:nvPr/>
        </p:nvSpPr>
        <p:spPr>
          <a:xfrm>
            <a:off x="143933" y="10138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Problem Statement</a:t>
            </a:r>
            <a:endParaRPr lang="en-IN" sz="1600" dirty="0">
              <a:solidFill>
                <a:srgbClr val="213163"/>
              </a:solidFill>
            </a:endParaRP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xmlns="" id="{328E85CD-DF89-87DD-6181-DCDD73B5625F}"/>
              </a:ext>
            </a:extLst>
          </p:cNvPr>
          <p:cNvGrpSpPr/>
          <p:nvPr/>
        </p:nvGrpSpPr>
        <p:grpSpPr>
          <a:xfrm>
            <a:off x="5699883" y="1288468"/>
            <a:ext cx="3189304" cy="2766856"/>
            <a:chOff x="4578211" y="760307"/>
            <a:chExt cx="4510006" cy="3741355"/>
          </a:xfrm>
        </p:grpSpPr>
        <p:pic>
          <p:nvPicPr>
            <p:cNvPr id="4" name="Picture 3" descr="A purple question mark with gears&#10;&#10;Description automatically generated">
              <a:extLst>
                <a:ext uri="{FF2B5EF4-FFF2-40B4-BE49-F238E27FC236}">
                  <a16:creationId xmlns:a16="http://schemas.microsoft.com/office/drawing/2014/main" xmlns="" id="{044B050F-754C-A956-97C8-EFB6B19ABEAE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11111" t="10028" r="10940" b="11567"/>
            <a:stretch/>
          </p:blipFill>
          <p:spPr>
            <a:xfrm>
              <a:off x="5486396" y="760307"/>
              <a:ext cx="3601821" cy="3622886"/>
            </a:xfrm>
            <a:prstGeom prst="rect">
              <a:avLst/>
            </a:prstGeom>
          </p:spPr>
        </p:pic>
        <p:pic>
          <p:nvPicPr>
            <p:cNvPr id="5" name="Picture 4" descr="Businessman with clipboard">
              <a:extLst>
                <a:ext uri="{FF2B5EF4-FFF2-40B4-BE49-F238E27FC236}">
                  <a16:creationId xmlns:a16="http://schemas.microsoft.com/office/drawing/2014/main" xmlns="" id="{82A80360-DC75-55F1-A1A2-BDCADC404BD5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b="46"/>
            <a:stretch/>
          </p:blipFill>
          <p:spPr>
            <a:xfrm>
              <a:off x="4578211" y="2188308"/>
              <a:ext cx="2340981" cy="231335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7460435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4D5078D-F8F7-912B-4E9C-BED71500ACC2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 dirty="0">
                <a:solidFill>
                  <a:srgbClr val="213163"/>
                </a:solidFill>
              </a:rPr>
              <a:t>Project Overview</a:t>
            </a:r>
            <a:endParaRPr lang="en-IN" sz="1600" dirty="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0C511917-B5EE-88C1-A75B-AC3ADE14BEB8}"/>
              </a:ext>
            </a:extLst>
          </p:cNvPr>
          <p:cNvSpPr txBox="1"/>
          <p:nvPr/>
        </p:nvSpPr>
        <p:spPr>
          <a:xfrm>
            <a:off x="143933" y="1192814"/>
            <a:ext cx="5577545" cy="33034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800"/>
              </a:spcAft>
            </a:pPr>
            <a:r>
              <a:rPr lang="en-US" b="1" dirty="0">
                <a:latin typeface="+mn-lt"/>
              </a:rPr>
              <a:t>1. Introduction:   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The car rental application aims to provide a user-friendly platform for renting vehicles to customers. It offers a wide range of vehicles from various manufacturers, allowing users to easily find and book the car that suits their needs.</a:t>
            </a:r>
          </a:p>
          <a:p>
            <a:pPr>
              <a:spcAft>
                <a:spcPts val="800"/>
              </a:spcAft>
            </a:pPr>
            <a:r>
              <a:rPr lang="en-US" b="1" dirty="0">
                <a:latin typeface="+mn-lt"/>
              </a:rPr>
              <a:t>2. Features: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Incorporate functionalities for user authentication, car inventory management, booking and reservation systems, user profile management, and admin dashboard for monitoring and managing the application.</a:t>
            </a:r>
          </a:p>
          <a:p>
            <a:pPr>
              <a:spcAft>
                <a:spcPts val="800"/>
              </a:spcAft>
            </a:pPr>
            <a:r>
              <a:rPr lang="en-US" dirty="0">
                <a:latin typeface="+mn-lt"/>
              </a:rPr>
              <a:t>Overall, the project strives to deliver a comprehensive solution for online car rentals, ensuring convenience, reliability, and security for both users and administrators.</a:t>
            </a:r>
          </a:p>
        </p:txBody>
      </p:sp>
      <p:pic>
        <p:nvPicPr>
          <p:cNvPr id="5" name="Picture 4" descr="Person writing on whiteboard">
            <a:extLst>
              <a:ext uri="{FF2B5EF4-FFF2-40B4-BE49-F238E27FC236}">
                <a16:creationId xmlns:a16="http://schemas.microsoft.com/office/drawing/2014/main" xmlns="" id="{6858EAD1-D312-BBBA-4C50-43B9E76BB53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18"/>
          <a:stretch/>
        </p:blipFill>
        <p:spPr>
          <a:xfrm>
            <a:off x="6006839" y="762338"/>
            <a:ext cx="2993228" cy="23809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7519171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6F61A928-5A2D-C5DF-2F01-079C34A75432}"/>
              </a:ext>
            </a:extLst>
          </p:cNvPr>
          <p:cNvSpPr txBox="1"/>
          <p:nvPr/>
        </p:nvSpPr>
        <p:spPr>
          <a:xfrm>
            <a:off x="143933" y="946562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Proposed Solution</a:t>
            </a:r>
            <a:endParaRPr lang="en-IN" sz="160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796BFA82-8AB0-23BA-909F-C886C3F7A669}"/>
              </a:ext>
            </a:extLst>
          </p:cNvPr>
          <p:cNvSpPr txBox="1"/>
          <p:nvPr/>
        </p:nvSpPr>
        <p:spPr>
          <a:xfrm>
            <a:off x="143933" y="1473116"/>
            <a:ext cx="8229603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latin typeface="+mn-lt"/>
              </a:rPr>
              <a:t>User Authentication and Profiles: </a:t>
            </a:r>
            <a:r>
              <a:rPr lang="en-US" dirty="0">
                <a:latin typeface="+mn-lt"/>
              </a:rPr>
              <a:t>Implement a robust authentication system for users to securely sign up, log in, and manage their profiles, ensuring data privacy and security.</a:t>
            </a:r>
          </a:p>
          <a:p>
            <a:pPr marL="285750" indent="-285750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latin typeface="+mn-lt"/>
              </a:rPr>
              <a:t>Dynamic Car Inventory Management: </a:t>
            </a:r>
            <a:r>
              <a:rPr lang="en-US" dirty="0">
                <a:latin typeface="+mn-lt"/>
              </a:rPr>
              <a:t>Develop a dynamic inventory management system to add, update, and remove cars, with real-time availability status, enabling users to easily find and book vehicles based on their preferences and requirements.</a:t>
            </a:r>
          </a:p>
          <a:p>
            <a:pPr marL="285750" indent="-285750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latin typeface="+mn-lt"/>
              </a:rPr>
              <a:t>Streamlined Booking Process: </a:t>
            </a:r>
            <a:r>
              <a:rPr lang="en-US" dirty="0">
                <a:latin typeface="+mn-lt"/>
              </a:rPr>
              <a:t>Create an intuitive booking process allowing users to search for available cars, select rental dates, and make reservations seamlessly. </a:t>
            </a:r>
          </a:p>
          <a:p>
            <a:pPr marL="285750" indent="-285750">
              <a:spcAft>
                <a:spcPts val="800"/>
              </a:spcAft>
              <a:buFont typeface="Courier New" panose="02070309020205020404" pitchFamily="49" charset="0"/>
              <a:buChar char="o"/>
            </a:pPr>
            <a:r>
              <a:rPr lang="en-US" b="1" dirty="0">
                <a:latin typeface="+mn-lt"/>
              </a:rPr>
              <a:t>Administrative Dashboard: </a:t>
            </a:r>
            <a:r>
              <a:rPr lang="en-US" dirty="0">
                <a:latin typeface="+mn-lt"/>
              </a:rPr>
              <a:t>Develop an admin dashboard for administrators to oversee the application's operations, manage users, monitor bookings, and generate reports, providing insights for optimization and decision-making.</a:t>
            </a:r>
          </a:p>
        </p:txBody>
      </p:sp>
    </p:spTree>
    <p:extLst>
      <p:ext uri="{BB962C8B-B14F-4D97-AF65-F5344CB8AC3E}">
        <p14:creationId xmlns:p14="http://schemas.microsoft.com/office/powerpoint/2010/main" val="26212002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F96CA3F3-3D59-0BCC-5AFC-FB31E62203CC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Technology used</a:t>
            </a:r>
            <a:endParaRPr lang="en-IN" sz="1600">
              <a:solidFill>
                <a:srgbClr val="213163"/>
              </a:solidFill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A111D00F-E3D6-896E-4001-492D6D1DC85F}"/>
              </a:ext>
            </a:extLst>
          </p:cNvPr>
          <p:cNvSpPr txBox="1"/>
          <p:nvPr/>
        </p:nvSpPr>
        <p:spPr>
          <a:xfrm>
            <a:off x="406562" y="1083221"/>
            <a:ext cx="7251538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Backend</a:t>
            </a:r>
            <a:r>
              <a:rPr lang="en-US" dirty="0">
                <a:latin typeface="+mn-lt"/>
              </a:rPr>
              <a:t>: Django framework with Python for server-side logic and database management.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Frontend: </a:t>
            </a:r>
            <a:r>
              <a:rPr lang="en-US" dirty="0">
                <a:latin typeface="+mn-lt"/>
              </a:rPr>
              <a:t>HTML, CSS, JavaScript, and Bootstrap for the user interface.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Database: </a:t>
            </a:r>
            <a:r>
              <a:rPr lang="en-US" dirty="0">
                <a:latin typeface="+mn-lt"/>
              </a:rPr>
              <a:t>SQLite3 for storing car listings, user data, reservations, and other application information.</a:t>
            </a: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dirty="0">
              <a:latin typeface="+mn-lt"/>
            </a:endParaRPr>
          </a:p>
          <a:p>
            <a:pPr marL="285750" indent="-285750"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b="1" dirty="0">
                <a:latin typeface="+mn-lt"/>
              </a:rPr>
              <a:t>Authentication: </a:t>
            </a:r>
            <a:r>
              <a:rPr lang="en-US" dirty="0">
                <a:latin typeface="+mn-lt"/>
              </a:rPr>
              <a:t>Django's built-in authentication system with secure password hashing and session management.	</a:t>
            </a:r>
          </a:p>
        </p:txBody>
      </p:sp>
    </p:spTree>
    <p:extLst>
      <p:ext uri="{BB962C8B-B14F-4D97-AF65-F5344CB8AC3E}">
        <p14:creationId xmlns:p14="http://schemas.microsoft.com/office/powerpoint/2010/main" val="40171305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D94080DE-03F5-1FE4-A922-15490146EBB6}"/>
              </a:ext>
            </a:extLst>
          </p:cNvPr>
          <p:cNvSpPr txBox="1"/>
          <p:nvPr/>
        </p:nvSpPr>
        <p:spPr>
          <a:xfrm>
            <a:off x="143933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Modelling &amp; Result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xmlns="" id="{CB1AB030-BEF8-4895-94FD-6F511606C5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986" y="987700"/>
            <a:ext cx="3874114" cy="334935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xmlns="" id="{5143856A-8B1A-C10C-2BC8-EED59F2DA3A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754" t="-406" r="18242" b="2099"/>
          <a:stretch/>
        </p:blipFill>
        <p:spPr>
          <a:xfrm>
            <a:off x="4697737" y="987700"/>
            <a:ext cx="4166863" cy="3349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476614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xmlns="" id="{218DFCAA-8D98-0AFB-A760-3AD42E799105}"/>
              </a:ext>
            </a:extLst>
          </p:cNvPr>
          <p:cNvSpPr txBox="1"/>
          <p:nvPr/>
        </p:nvSpPr>
        <p:spPr>
          <a:xfrm>
            <a:off x="143932" y="683683"/>
            <a:ext cx="4428068" cy="33855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IN" sz="1600" b="1">
                <a:solidFill>
                  <a:srgbClr val="213163"/>
                </a:solidFill>
              </a:rPr>
              <a:t>Modelling &amp; Result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xmlns="" id="{78D36435-9DCD-CDA8-E6CE-9FF64A5D027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19112"/>
          <a:stretch/>
        </p:blipFill>
        <p:spPr>
          <a:xfrm>
            <a:off x="188382" y="1157704"/>
            <a:ext cx="4059768" cy="3302113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30F35CD5-7DB9-412D-7D8C-D3CAC1DE4ED6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38324"/>
          <a:stretch/>
        </p:blipFill>
        <p:spPr>
          <a:xfrm>
            <a:off x="4527550" y="1157704"/>
            <a:ext cx="4428068" cy="33021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7830133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F1872188ABCFC48BECA6C87E8AC3285" ma:contentTypeVersion="15" ma:contentTypeDescription="Create a new document." ma:contentTypeScope="" ma:versionID="7670618c03e54fbae4a17ecb2d0ed10f">
  <xsd:schema xmlns:xsd="http://www.w3.org/2001/XMLSchema" xmlns:xs="http://www.w3.org/2001/XMLSchema" xmlns:p="http://schemas.microsoft.com/office/2006/metadata/properties" xmlns:ns3="9162bd5b-4ed9-4da3-b376-05204580ba3f" xmlns:ns4="c0fa2617-96bd-425d-8578-e93563fe37c5" targetNamespace="http://schemas.microsoft.com/office/2006/metadata/properties" ma:root="true" ma:fieldsID="3d63de1c5a217044e31e0c8b260d3d71" ns3:_="" ns4:_="">
    <xsd:import namespace="9162bd5b-4ed9-4da3-b376-05204580ba3f"/>
    <xsd:import namespace="c0fa2617-96bd-425d-8578-e93563fe37c5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MediaServiceDateTaken" minOccurs="0"/>
                <xsd:element ref="ns3:MediaLengthInSeconds" minOccurs="0"/>
                <xsd:element ref="ns3:MediaServiceLocation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9162bd5b-4ed9-4da3-b376-05204580ba3f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3" nillable="true" ma:displayName="Tags" ma:internalName="MediaServiceAutoTags" ma:readOnly="true">
      <xsd:simpleType>
        <xsd:restriction base="dms:Text"/>
      </xsd:simple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7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8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DateTaken" ma:index="19" nillable="true" ma:displayName="MediaServiceDateTaken" ma:hidden="true" ma:internalName="MediaServiceDateTaken" ma:readOnly="true">
      <xsd:simpleType>
        <xsd:restriction base="dms:Text"/>
      </xsd:simpleType>
    </xsd:element>
    <xsd:element name="MediaLengthInSeconds" ma:index="20" nillable="true" ma:displayName="Length (seconds)" ma:internalName="MediaLengthInSeconds" ma:readOnly="true">
      <xsd:simpleType>
        <xsd:restriction base="dms:Unknown"/>
      </xsd:simpleType>
    </xsd:element>
    <xsd:element name="MediaServiceLocation" ma:index="21" nillable="true" ma:displayName="Location" ma:internalName="MediaServiceLocation" ma:readOnly="true">
      <xsd:simpleType>
        <xsd:restriction base="dms:Text"/>
      </xsd:simpleType>
    </xsd:element>
    <xsd:element name="_activity" ma:index="22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0fa2617-96bd-425d-8578-e93563fe37c5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activity xmlns="9162bd5b-4ed9-4da3-b376-05204580ba3f" xsi:nil="true"/>
  </documentManagement>
</p:properties>
</file>

<file path=customXml/itemProps1.xml><?xml version="1.0" encoding="utf-8"?>
<ds:datastoreItem xmlns:ds="http://schemas.openxmlformats.org/officeDocument/2006/customXml" ds:itemID="{7D9E5D5E-A365-4A49-8140-C8CC82A61608}">
  <ds:schemaRefs>
    <ds:schemaRef ds:uri="9162bd5b-4ed9-4da3-b376-05204580ba3f"/>
    <ds:schemaRef ds:uri="c0fa2617-96bd-425d-8578-e93563fe37c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3706AB80-2608-47D7-8AC8-FA6BC8A9B27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A6559A34-456E-49A1-8157-9E3D18BFAD36}">
  <ds:schemaRefs>
    <ds:schemaRef ds:uri="http://schemas.microsoft.com/office/2006/metadata/properties"/>
    <ds:schemaRef ds:uri="9162bd5b-4ed9-4da3-b376-05204580ba3f"/>
    <ds:schemaRef ds:uri="http://purl.org/dc/elements/1.1/"/>
    <ds:schemaRef ds:uri="http://www.w3.org/XML/1998/namespace"/>
    <ds:schemaRef ds:uri="http://schemas.microsoft.com/office/2006/documentManagement/types"/>
    <ds:schemaRef ds:uri="http://purl.org/dc/dcmitype/"/>
    <ds:schemaRef ds:uri="c0fa2617-96bd-425d-8578-e93563fe37c5"/>
    <ds:schemaRef ds:uri="http://schemas.microsoft.com/office/infopath/2007/PartnerControls"/>
    <ds:schemaRef ds:uri="http://schemas.openxmlformats.org/package/2006/metadata/core-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</TotalTime>
  <Words>472</Words>
  <Application>Microsoft Office PowerPoint</Application>
  <PresentationFormat>On-screen Show (16:9)</PresentationFormat>
  <Paragraphs>52</Paragraphs>
  <Slides>12</Slides>
  <Notes>12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21" baseType="lpstr">
      <vt:lpstr>Aptos</vt:lpstr>
      <vt:lpstr>Aptos Display</vt:lpstr>
      <vt:lpstr>Arial</vt:lpstr>
      <vt:lpstr>Courier New</vt:lpstr>
      <vt:lpstr>Helvetica Neue</vt:lpstr>
      <vt:lpstr>Poppins</vt:lpstr>
      <vt:lpstr>Times New Roman</vt:lpstr>
      <vt:lpstr>Simple Light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Dr Moinudeen Syed</dc:creator>
  <cp:lastModifiedBy>Microsoft account</cp:lastModifiedBy>
  <cp:revision>5</cp:revision>
  <dcterms:modified xsi:type="dcterms:W3CDTF">2024-05-22T07:21:30Z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0x0101000F1872188ABCFC48BECA6C87E8AC3285</vt:lpwstr>
  </property>
  <property fmtid="{D5CDD505-2E9C-101B-9397-08002B2CF9AE}" pid="3" name="NXPowerLiteLastOptimized">
    <vt:lpwstr>1434197</vt:lpwstr>
  </property>
  <property fmtid="{D5CDD505-2E9C-101B-9397-08002B2CF9AE}" pid="4" name="NXPowerLiteSettings">
    <vt:lpwstr>F7000400038000</vt:lpwstr>
  </property>
  <property fmtid="{D5CDD505-2E9C-101B-9397-08002B2CF9AE}" pid="5" name="NXPowerLiteVersion">
    <vt:lpwstr>S10.2.0</vt:lpwstr>
  </property>
</Properties>
</file>

<file path=docProps/thumbnail.jpeg>
</file>